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31" r:id="rId2"/>
    <p:sldId id="282" r:id="rId3"/>
    <p:sldId id="278" r:id="rId4"/>
    <p:sldId id="279" r:id="rId5"/>
    <p:sldId id="318" r:id="rId6"/>
    <p:sldId id="285" r:id="rId7"/>
    <p:sldId id="297" r:id="rId8"/>
    <p:sldId id="288" r:id="rId9"/>
    <p:sldId id="287" r:id="rId10"/>
    <p:sldId id="315" r:id="rId11"/>
    <p:sldId id="333" r:id="rId12"/>
    <p:sldId id="319" r:id="rId13"/>
    <p:sldId id="316" r:id="rId14"/>
    <p:sldId id="310" r:id="rId15"/>
    <p:sldId id="304" r:id="rId16"/>
    <p:sldId id="312" r:id="rId17"/>
    <p:sldId id="321" r:id="rId18"/>
    <p:sldId id="305" r:id="rId19"/>
    <p:sldId id="320" r:id="rId20"/>
    <p:sldId id="313" r:id="rId21"/>
    <p:sldId id="308" r:id="rId22"/>
    <p:sldId id="323" r:id="rId23"/>
    <p:sldId id="314" r:id="rId24"/>
    <p:sldId id="322" r:id="rId25"/>
    <p:sldId id="277" r:id="rId26"/>
    <p:sldId id="326" r:id="rId27"/>
    <p:sldId id="325" r:id="rId28"/>
    <p:sldId id="324" r:id="rId29"/>
    <p:sldId id="309" r:id="rId30"/>
    <p:sldId id="332" r:id="rId31"/>
  </p:sldIdLst>
  <p:sldSz cx="118808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802" y="67"/>
      </p:cViewPr>
      <p:guideLst>
        <p:guide orient="horz" pos="2160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DBA70-B892-4564-BE69-B205BC05AF06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EA176-4904-4F6A-A159-DE68F7F04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39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2E391-2271-4DB9-AB82-0918DE3A1A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2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访问当图网  </a:t>
            </a:r>
            <a:r>
              <a:rPr lang="en-US" altLang="zh-CN" dirty="0"/>
              <a:t>www.99ppt.com </a:t>
            </a:r>
            <a:r>
              <a:rPr lang="zh-CN" altLang="en-US" dirty="0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097621-B750-4F91-9197-C90B087405AD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58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343400"/>
            <a:ext cx="5486400" cy="4114800"/>
          </a:xfrm>
        </p:spPr>
        <p:txBody>
          <a:bodyPr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800"/>
              <a:t> 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访问当图网  </a:t>
            </a:r>
            <a:r>
              <a:rPr lang="en-US" altLang="zh-CN" dirty="0"/>
              <a:t>www.99ppt.com </a:t>
            </a:r>
            <a:r>
              <a:rPr lang="zh-CN" altLang="en-US" dirty="0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097621-B750-4F91-9197-C90B087405AD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8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95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13616" y="274639"/>
            <a:ext cx="2673191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4042" y="274639"/>
            <a:ext cx="782156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91064" y="609600"/>
            <a:ext cx="10098723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91064" y="1981200"/>
            <a:ext cx="4950354" cy="1981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039432" y="1981200"/>
            <a:ext cx="4950354" cy="1981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91064" y="4114800"/>
            <a:ext cx="4950354" cy="1981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39432" y="4114800"/>
            <a:ext cx="4950354" cy="1981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EE4D15-D50F-40EF-9939-C8AA75BD66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97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9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1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4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043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39432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81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45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7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6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1A322-3969-4820-87C9-D3577FCCBC1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2E9E-4946-4883-A51D-5B781F8D5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3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26085;&#26412;&#30340;&#27668;&#20505;.mp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085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36" y="1619153"/>
            <a:ext cx="4726728" cy="2425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4111">
            <a:off x="1831189" y="2519764"/>
            <a:ext cx="1299352" cy="1058429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 rot="8940187" flipV="1">
            <a:off x="7462778" y="5813987"/>
            <a:ext cx="1759013" cy="100764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5000"/>
                  <a:lumOff val="95000"/>
                  <a:alpha val="0"/>
                </a:srgbClr>
              </a:gs>
              <a:gs pos="90000">
                <a:srgbClr val="FBFFFE">
                  <a:alpha val="50000"/>
                </a:srgbClr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3606126" y="5138877"/>
            <a:ext cx="1759013" cy="100764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5000"/>
                  <a:lumOff val="95000"/>
                  <a:alpha val="0"/>
                </a:srgbClr>
              </a:gs>
              <a:gs pos="90000">
                <a:srgbClr val="FBFFFE">
                  <a:alpha val="50000"/>
                </a:srgbClr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1" name="任意多边形 10"/>
          <p:cNvSpPr/>
          <p:nvPr/>
        </p:nvSpPr>
        <p:spPr>
          <a:xfrm rot="8940187" flipV="1">
            <a:off x="2459010" y="1445745"/>
            <a:ext cx="1759013" cy="100764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5000"/>
                  <a:lumOff val="95000"/>
                  <a:alpha val="0"/>
                </a:srgbClr>
              </a:gs>
              <a:gs pos="90000">
                <a:srgbClr val="FBFFFE">
                  <a:alpha val="50000"/>
                </a:srgbClr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2" name="任意多边形 11"/>
          <p:cNvSpPr/>
          <p:nvPr/>
        </p:nvSpPr>
        <p:spPr>
          <a:xfrm rot="8940187" flipV="1">
            <a:off x="284904" y="5305999"/>
            <a:ext cx="1759013" cy="100764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5000"/>
                  <a:lumOff val="95000"/>
                  <a:alpha val="0"/>
                </a:srgbClr>
              </a:gs>
              <a:gs pos="90000">
                <a:srgbClr val="FBFFFE">
                  <a:alpha val="50000"/>
                </a:srgbClr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3" name="任意多边形 12"/>
          <p:cNvSpPr/>
          <p:nvPr/>
        </p:nvSpPr>
        <p:spPr>
          <a:xfrm rot="8940187" flipV="1">
            <a:off x="5666314" y="1568771"/>
            <a:ext cx="1759013" cy="100764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5000"/>
                  <a:lumOff val="95000"/>
                  <a:alpha val="0"/>
                </a:srgbClr>
              </a:gs>
              <a:gs pos="90000">
                <a:srgbClr val="FBFFFE">
                  <a:alpha val="50000"/>
                </a:srgbClr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64729" y="5831346"/>
            <a:ext cx="850307" cy="60959"/>
          </a:xfrm>
          <a:prstGeom prst="ellipse">
            <a:avLst/>
          </a:prstGeom>
          <a:gradFill>
            <a:gsLst>
              <a:gs pos="30000">
                <a:sysClr val="window" lastClr="FFFFFF">
                  <a:alpha val="50000"/>
                </a:sysClr>
              </a:gs>
              <a:gs pos="8000">
                <a:sysClr val="window" lastClr="FFFFFF"/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19924" tIns="59962" rIns="119924" bIns="59962" rtlCol="0" anchor="ctr"/>
          <a:lstStyle/>
          <a:p>
            <a:pPr algn="ctr" defTabSz="1199236">
              <a:defRPr/>
            </a:pPr>
            <a:endParaRPr lang="zh-CN" altLang="en-US" sz="2400" kern="0">
              <a:solidFill>
                <a:sysClr val="window" lastClr="FFFFFF"/>
              </a:solidFill>
              <a:latin typeface="华文细黑"/>
              <a:ea typeface="华文细黑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558995" y="476672"/>
            <a:ext cx="3926637" cy="7945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>
                <a:solidFill>
                  <a:srgbClr val="FF0000"/>
                </a:solidFill>
              </a:rPr>
              <a:t>第八章 走近国家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69 -0.45864 L -0.3573 0.3388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49" y="3987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61 -0.6 L -0.35729 0.33889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5" y="46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61 -0.6 L -0.3573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5" y="46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42 -0.70309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4" y="5209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61 -0.6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5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43881" y="1452253"/>
            <a:ext cx="1656184" cy="5655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气候特征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11776" y="582248"/>
            <a:ext cx="6633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二、自然环境特点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3" t="18116" r="2412" b="16549"/>
          <a:stretch/>
        </p:blipFill>
        <p:spPr>
          <a:xfrm>
            <a:off x="7380585" y="1426290"/>
            <a:ext cx="3428597" cy="496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728513" y="15291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请观看</a:t>
            </a:r>
            <a:r>
              <a:rPr lang="zh-CN" altLang="en-US" sz="2400" dirty="0">
                <a:hlinkClick r:id="rId3" action="ppaction://hlinkfile"/>
              </a:rPr>
              <a:t>微</a:t>
            </a:r>
            <a:r>
              <a:rPr lang="zh-CN" altLang="en-US" sz="2400" dirty="0"/>
              <a:t>课</a:t>
            </a:r>
          </a:p>
        </p:txBody>
      </p:sp>
    </p:spTree>
    <p:extLst>
      <p:ext uri="{BB962C8B-B14F-4D97-AF65-F5344CB8AC3E}">
        <p14:creationId xmlns:p14="http://schemas.microsoft.com/office/powerpoint/2010/main" val="414171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8-3上野樱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>
            <a:fillRect/>
          </a:stretch>
        </p:blipFill>
        <p:spPr bwMode="auto">
          <a:xfrm>
            <a:off x="0" y="692150"/>
            <a:ext cx="1188085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386099" y="2803367"/>
            <a:ext cx="1847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 sz="800" b="0">
              <a:latin typeface="Arial" pitchFamily="34" charset="0"/>
            </a:endParaRPr>
          </a:p>
          <a:p>
            <a:pPr eaLnBrk="0" hangingPunct="0"/>
            <a:endParaRPr lang="zh-CN" altLang="en-US" sz="1800" b="0">
              <a:latin typeface="Arial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4075" y="692150"/>
            <a:ext cx="6123775" cy="11310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Arial" pitchFamily="34" charset="0"/>
              </a:rPr>
              <a:t>       读右图，说一说日本樱花开花的时空变化规律。北海道樱花开花的时间，比九州要迟1个多月，你了解其中的原因吗？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51793" y="5805264"/>
            <a:ext cx="10758770" cy="8212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" pitchFamily="34" charset="0"/>
                <a:ea typeface="楷体_GB2312" pitchFamily="1" charset="-122"/>
              </a:rPr>
              <a:t>    日本樱花开花时间由南向北推迟。原因：日本领土狭长，南北纬度跨度较大，南部春季升温早，北部春季升温晚。</a:t>
            </a:r>
            <a:r>
              <a:rPr lang="zh-CN" altLang="en-US" sz="2000" dirty="0">
                <a:solidFill>
                  <a:srgbClr val="FF0000"/>
                </a:solidFill>
                <a:latin typeface="Arial" pitchFamily="34" charset="0"/>
              </a:rPr>
              <a:t>    </a:t>
            </a:r>
            <a:endParaRPr lang="zh-CN" altLang="en-US" sz="2000" dirty="0">
              <a:solidFill>
                <a:srgbClr val="FF0000"/>
              </a:solidFill>
              <a:latin typeface="Arial" pitchFamily="34" charset="0"/>
              <a:ea typeface="楷体_GB2312" pitchFamily="1" charset="-122"/>
            </a:endParaRPr>
          </a:p>
        </p:txBody>
      </p:sp>
      <p:pic>
        <p:nvPicPr>
          <p:cNvPr id="21511" name="Picture 7" descr="图8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7" y="692150"/>
            <a:ext cx="579604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7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08482" y="1628776"/>
            <a:ext cx="10692765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3E003E"/>
                </a:solidFill>
                <a:ea typeface="黑体" pitchFamily="49" charset="-122"/>
              </a:rPr>
              <a:t>说说你所知道的日本品牌或产品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25899" y="5084764"/>
            <a:ext cx="115549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世界五百强企业中有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家日本企业，排总数第二位，总数是之后的英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法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德各自的两倍以上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占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500</a:t>
            </a:r>
            <a:r>
              <a:rPr lang="zh-CN" altLang="en-US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强营业总额的</a:t>
            </a:r>
            <a:r>
              <a:rPr lang="en-US" altLang="zh-CN" sz="2400" dirty="0">
                <a:solidFill>
                  <a:srgbClr val="3E003E"/>
                </a:solidFill>
                <a:latin typeface="黑体" pitchFamily="49" charset="-122"/>
                <a:ea typeface="黑体" pitchFamily="49" charset="-122"/>
              </a:rPr>
              <a:t>13.3%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13" name="AutoShape 18" descr="u=3190547689,4133276321&amp;fm=21&amp;gp=0"/>
          <p:cNvSpPr>
            <a:spLocks noChangeAspect="1" noChangeArrowheads="1"/>
          </p:cNvSpPr>
          <p:nvPr/>
        </p:nvSpPr>
        <p:spPr bwMode="auto">
          <a:xfrm>
            <a:off x="5742411" y="3276600"/>
            <a:ext cx="39602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11776" y="582248"/>
            <a:ext cx="41260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三、高度发达的经济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107964" y="2513452"/>
            <a:ext cx="1639060" cy="1551527"/>
            <a:chOff x="6248400" y="1873911"/>
            <a:chExt cx="1639060" cy="155152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8400" y="2047133"/>
              <a:ext cx="1116554" cy="137830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241129" y="187391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动漫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10519" y="4365104"/>
            <a:ext cx="2716474" cy="369332"/>
            <a:chOff x="1210519" y="4365104"/>
            <a:chExt cx="2716474" cy="369332"/>
          </a:xfrm>
        </p:grpSpPr>
        <p:pic>
          <p:nvPicPr>
            <p:cNvPr id="12" name="Picture 18" descr="u=3546483103,3992887902&amp;fm=0&amp;gp=0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519" y="4421976"/>
              <a:ext cx="1652181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280662" y="43651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电子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42411" y="3673815"/>
            <a:ext cx="4502760" cy="1123950"/>
            <a:chOff x="5742411" y="3581400"/>
            <a:chExt cx="4502760" cy="1123950"/>
          </a:xfrm>
        </p:grpSpPr>
        <p:pic>
          <p:nvPicPr>
            <p:cNvPr id="5" name="Picture 9" descr="u=3670436168,3080768372&amp;fm=0&amp;gp=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689" y="3644900"/>
              <a:ext cx="1497482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 descr="u=616905959,2092140667&amp;fm=0&amp;gp=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411" y="3581400"/>
              <a:ext cx="1732624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740625" y="41433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汽车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03375" y="2447925"/>
            <a:ext cx="2825811" cy="828675"/>
            <a:chOff x="6008001" y="2431816"/>
            <a:chExt cx="2825811" cy="828675"/>
          </a:xfrm>
        </p:grpSpPr>
        <p:pic>
          <p:nvPicPr>
            <p:cNvPr id="3" name="Picture 5" descr="u=498350201,2507610397&amp;fm=0&amp;gp=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001" y="2431816"/>
              <a:ext cx="1732624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956649" y="28461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日用品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40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29678" y="2780928"/>
            <a:ext cx="7920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不足：缺少原料和燃料、国内市场狭小</a:t>
            </a:r>
          </a:p>
          <a:p>
            <a:endParaRPr kumimoji="1" lang="en-US" altLang="zh-CN" sz="24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  <a:p>
            <a:endParaRPr kumimoji="1" lang="en-US" altLang="zh-CN" sz="24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kumimoji="1"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优势：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人力资源、海上运输、先进科技、管理经验</a:t>
            </a:r>
            <a:endParaRPr lang="en-US" altLang="zh-CN" sz="24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825" y="1484784"/>
            <a:ext cx="883414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日本如何扬长避短，克服哪些不利条件，发挥了哪些优势条件发展经济，取得了今天的发展成就？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67817" y="252224"/>
            <a:ext cx="2812845" cy="8798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日本的工业</a:t>
            </a:r>
          </a:p>
        </p:txBody>
      </p:sp>
      <p:sp>
        <p:nvSpPr>
          <p:cNvPr id="2" name="椭圆 1"/>
          <p:cNvSpPr/>
          <p:nvPr/>
        </p:nvSpPr>
        <p:spPr>
          <a:xfrm>
            <a:off x="1979985" y="3918226"/>
            <a:ext cx="1617914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90118" y="3904771"/>
            <a:ext cx="1617914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3" y="917630"/>
            <a:ext cx="5239280" cy="3435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97" y="1042669"/>
            <a:ext cx="5289389" cy="3303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7937" y="442346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大量进口工业原料、燃料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7240" y="44276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出口工业制成品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104020" y="5225323"/>
            <a:ext cx="6316153" cy="95410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/>
              <a:t>“进口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加工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出口”型工业</a:t>
            </a:r>
            <a:endParaRPr lang="en-US" altLang="zh-CN" sz="2800" b="1" dirty="0"/>
          </a:p>
          <a:p>
            <a:r>
              <a:rPr lang="zh-CN" altLang="en-US" sz="2800" b="1" dirty="0"/>
              <a:t>主要贸易对象：中国、美国、欧洲各国</a:t>
            </a:r>
          </a:p>
        </p:txBody>
      </p:sp>
    </p:spTree>
    <p:extLst>
      <p:ext uri="{BB962C8B-B14F-4D97-AF65-F5344CB8AC3E}">
        <p14:creationId xmlns:p14="http://schemas.microsoft.com/office/powerpoint/2010/main" val="4341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4"/>
          <p:cNvSpPr txBox="1">
            <a:spLocks noChangeArrowheads="1"/>
          </p:cNvSpPr>
          <p:nvPr/>
        </p:nvSpPr>
        <p:spPr bwMode="auto">
          <a:xfrm>
            <a:off x="325899" y="1223847"/>
            <a:ext cx="6694646" cy="378565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buFont typeface="Arial" charset="0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对照右图，说一说日本有哪些主要工业城市？</a:t>
            </a:r>
          </a:p>
          <a:p>
            <a:pPr>
              <a:lnSpc>
                <a:spcPct val="125000"/>
              </a:lnSpc>
              <a:buFont typeface="Arial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东京、横滨、名古屋、大阪、神户、北九州</a:t>
            </a:r>
          </a:p>
          <a:p>
            <a:pPr>
              <a:lnSpc>
                <a:spcPct val="125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想一想，日本工业为什么大都集中分布在哪里？为什么这样分布？</a:t>
            </a:r>
            <a:endParaRPr lang="en-US" altLang="zh-CN" sz="24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  <a:buFont typeface="Arial" charset="0"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主要分布在太平洋沿岸</a:t>
            </a:r>
            <a:endParaRPr kumimoji="1" lang="en-US" altLang="zh-CN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  <a:buFont typeface="Arial" charset="0"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因为这些地区多优良港湾，交通便利，利于进口原料、燃料，出口工业产品。</a:t>
            </a:r>
          </a:p>
          <a:p>
            <a:pPr>
              <a:lnSpc>
                <a:spcPct val="125000"/>
              </a:lnSpc>
              <a:buFont typeface="Arial" charset="0"/>
              <a:buNone/>
            </a:pPr>
            <a:endParaRPr lang="zh-CN" altLang="en-US" sz="24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" name="Picture 178" descr="8-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825"/>
          <a:stretch>
            <a:fillRect/>
          </a:stretch>
        </p:blipFill>
        <p:spPr bwMode="auto">
          <a:xfrm>
            <a:off x="7092553" y="1205208"/>
            <a:ext cx="4383087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76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9464" y="4653136"/>
            <a:ext cx="9219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rgbClr val="0000FF"/>
              </a:solidFill>
            </a:endParaRPr>
          </a:p>
          <a:p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34" y="2548780"/>
            <a:ext cx="4880010" cy="2995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694" y="404664"/>
            <a:ext cx="1620957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工业迁移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579180" y="2548780"/>
            <a:ext cx="5989991" cy="9521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读教材</a:t>
            </a:r>
            <a:r>
              <a:rPr lang="en-US" altLang="zh-CN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P72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“日本工业分布与工业迁移”并结合地图，思考：日本产业转移有何特点？</a:t>
            </a:r>
            <a:endParaRPr lang="en-US" altLang="zh-CN" sz="24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7694" y="1340768"/>
            <a:ext cx="5375306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buFont typeface="Arial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影响工业布局的主要因素：资源、劳动力、市场、技术、运费、地价、环境</a:t>
            </a:r>
          </a:p>
        </p:txBody>
      </p:sp>
    </p:spTree>
    <p:extLst>
      <p:ext uri="{BB962C8B-B14F-4D97-AF65-F5344CB8AC3E}">
        <p14:creationId xmlns:p14="http://schemas.microsoft.com/office/powerpoint/2010/main" val="32190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5015782" y="120006"/>
            <a:ext cx="184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charset="0"/>
              <a:buNone/>
            </a:pPr>
            <a:endParaRPr kumimoji="1" lang="zh-CN" altLang="zh-CN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67817" y="252224"/>
            <a:ext cx="2812845" cy="8798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日本的农业</a:t>
            </a:r>
          </a:p>
        </p:txBody>
      </p:sp>
      <p:pic>
        <p:nvPicPr>
          <p:cNvPr id="10242" name="Picture 2" descr="http://5b0988e595225.cdn.sohucs.com/images/20170901/94e83ca85c4e437984eb24f561a2b6d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97" y="1340768"/>
            <a:ext cx="6489923" cy="48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801" y="2060848"/>
            <a:ext cx="3781742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主要农产品：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稻米、水果、蔬菜、茶叶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海洋渔业发达</a:t>
            </a:r>
          </a:p>
        </p:txBody>
      </p:sp>
    </p:spTree>
    <p:extLst>
      <p:ext uri="{BB962C8B-B14F-4D97-AF65-F5344CB8AC3E}">
        <p14:creationId xmlns:p14="http://schemas.microsoft.com/office/powerpoint/2010/main" val="303645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5015782" y="120006"/>
            <a:ext cx="184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charset="0"/>
              <a:buNone/>
            </a:pPr>
            <a:endParaRPr kumimoji="1" lang="zh-CN" altLang="zh-CN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194" name="Picture 2" descr="https://ss2.bdstatic.com/70cFvnSh_Q1YnxGkpoWK1HF6hhy/it/u=3264724158,3809853318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2" y="1844823"/>
            <a:ext cx="4883440" cy="32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5b0988e595225.cdn.sohucs.com/images/20180710/f6ffada02daa4707ab1a63964b2787a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60" y="3140967"/>
            <a:ext cx="551993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525660" y="792971"/>
            <a:ext cx="5410071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楷体_GB2312"/>
              </a:rPr>
              <a:t>    为什么日本耕地面积狭小且以小型农机具为主？</a:t>
            </a:r>
            <a:endParaRPr lang="en-US" altLang="zh-CN" sz="2400" b="1" dirty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楷体_GB2312"/>
            </a:endParaRPr>
          </a:p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多山地丘陵，平原面积狭小</a:t>
            </a:r>
          </a:p>
        </p:txBody>
      </p:sp>
    </p:spTree>
    <p:extLst>
      <p:ext uri="{BB962C8B-B14F-4D97-AF65-F5344CB8AC3E}">
        <p14:creationId xmlns:p14="http://schemas.microsoft.com/office/powerpoint/2010/main" val="1127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imgsa.baidu.com/timg?image&amp;quality=80&amp;size=b9999_10000&amp;sec=1584795252490&amp;di=a8f73c5ffd8bfcc8ddc7028588a9195c&amp;imgtype=0&amp;src=http%3A%2F%2Fwww.reportway.org%2Fuploads%2Fallimg%2F180918%2F45690-1P91Q43043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1" y="1344252"/>
            <a:ext cx="54483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40425" y="1344252"/>
            <a:ext cx="5568924" cy="27515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为什么日本农业现代化侧重生物技术和水利发展？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/>
              <a:cs typeface="楷体_GB231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/>
              <a:cs typeface="楷体_GB231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/>
              <a:cs typeface="楷体_GB231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/>
              <a:cs typeface="楷体_GB231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楷体_GB2312"/>
              <a:cs typeface="楷体_GB231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012434" y="2348880"/>
            <a:ext cx="5400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生物技术：培育优良品种，以提高产量和质量 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水利发展：季风气候，降水变率大，水利化可减少旱涝灾害</a:t>
            </a:r>
          </a:p>
        </p:txBody>
      </p:sp>
    </p:spTree>
    <p:extLst>
      <p:ext uri="{BB962C8B-B14F-4D97-AF65-F5344CB8AC3E}">
        <p14:creationId xmlns:p14="http://schemas.microsoft.com/office/powerpoint/2010/main" val="19051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4130" y="1932293"/>
            <a:ext cx="91351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读图说出日本的位置、领土组成以及日本自然环境的特点。</a:t>
            </a:r>
          </a:p>
          <a:p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运用地图等资料，分析日本加工贸易经济的发展特点及原因。</a:t>
            </a:r>
          </a:p>
          <a:p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读材料，知道日本农业、交通运输业的特点。</a:t>
            </a:r>
          </a:p>
          <a:p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读图，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了解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东西融合的文化特点。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4175" y="903040"/>
            <a:ext cx="2475073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166614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80385" y="404664"/>
            <a:ext cx="4824536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楷体_GB2312"/>
              </a:rPr>
              <a:t>阅读教材</a:t>
            </a:r>
            <a:r>
              <a:rPr lang="en-US" altLang="zh-CN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楷体_GB2312"/>
              </a:rPr>
              <a:t>P73“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楷体_GB2312"/>
              </a:rPr>
              <a:t>日本的海洋渔业”及左图，说说日本发展海洋渔业的主要有利条件有哪些？</a:t>
            </a:r>
            <a:endParaRPr lang="en-US" altLang="zh-CN" sz="2400" b="1" dirty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楷体_GB2312"/>
            </a:endParaRPr>
          </a:p>
          <a:p>
            <a:endParaRPr lang="en-US" altLang="zh-CN" sz="2400" b="1" dirty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楷体_GB231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①沿海大陆架面积宽广</a:t>
            </a:r>
            <a:endParaRPr lang="en-US" altLang="zh-CN" sz="2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②寒暖流交汇处饵料充足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/>
          <a:stretch/>
        </p:blipFill>
        <p:spPr>
          <a:xfrm>
            <a:off x="249381" y="967472"/>
            <a:ext cx="4397433" cy="5576380"/>
          </a:xfrm>
          <a:prstGeom prst="rect">
            <a:avLst/>
          </a:prstGeom>
        </p:spPr>
      </p:pic>
      <p:pic>
        <p:nvPicPr>
          <p:cNvPr id="2052" name="Picture 4" descr="http://dingyue.ws.126.net/KXoKRy6CQ0RRS84i3WTM8Raq0H2rxyZaaYWee6ym8qVuq1553566425088compressfla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88" y="3356992"/>
            <a:ext cx="517233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67817" y="252224"/>
            <a:ext cx="2812845" cy="8798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日本的交通运输业</a:t>
            </a:r>
          </a:p>
        </p:txBody>
      </p:sp>
      <p:sp>
        <p:nvSpPr>
          <p:cNvPr id="2" name="矩形 1"/>
          <p:cNvSpPr/>
          <p:nvPr/>
        </p:nvSpPr>
        <p:spPr>
          <a:xfrm>
            <a:off x="1115889" y="2018251"/>
            <a:ext cx="93610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自学检测一：读教材</a:t>
            </a:r>
            <a:r>
              <a:rPr lang="en-US" altLang="zh-CN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P73</a:t>
            </a:r>
            <a:r>
              <a:rPr lang="zh-CN" altLang="en-US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最后一段，完成下列问题。</a:t>
            </a:r>
            <a:endParaRPr lang="en-US" altLang="zh-CN" sz="2400" noProof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en-US" altLang="zh-CN" sz="2400" noProof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    日本的交通运输业发达，以</a:t>
            </a:r>
            <a:r>
              <a:rPr lang="en-US" altLang="zh-CN" sz="2400" noProof="1">
                <a:latin typeface="Arial" panose="020B0604020202020204" pitchFamily="34" charset="0"/>
                <a:ea typeface="黑体" panose="02010609060101010101" pitchFamily="49" charset="-122"/>
              </a:rPr>
              <a:t>_______</a:t>
            </a:r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为主。国际航运中，货运以海运为主，客运以</a:t>
            </a:r>
            <a:r>
              <a:rPr lang="en-US" altLang="zh-CN" sz="2400" noProof="1">
                <a:latin typeface="Arial" panose="020B0604020202020204" pitchFamily="34" charset="0"/>
                <a:ea typeface="黑体" panose="02010609060101010101" pitchFamily="49" charset="-122"/>
              </a:rPr>
              <a:t>_______</a:t>
            </a:r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为主。</a:t>
            </a:r>
            <a:endParaRPr lang="en-US" altLang="zh-CN" sz="2400" noProof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国内货运以</a:t>
            </a:r>
            <a:r>
              <a:rPr lang="en-US" altLang="zh-CN" sz="2400" noProof="1">
                <a:latin typeface="Arial" panose="020B0604020202020204" pitchFamily="34" charset="0"/>
                <a:ea typeface="黑体" panose="02010609060101010101" pitchFamily="49" charset="-122"/>
              </a:rPr>
              <a:t>_______</a:t>
            </a:r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和</a:t>
            </a:r>
            <a:r>
              <a:rPr lang="en-US" altLang="zh-CN" sz="2400" noProof="1">
                <a:latin typeface="Arial" panose="020B0604020202020204" pitchFamily="34" charset="0"/>
                <a:ea typeface="黑体" panose="02010609060101010101" pitchFamily="49" charset="-122"/>
              </a:rPr>
              <a:t>_______</a:t>
            </a:r>
            <a:r>
              <a:rPr lang="zh-CN" altLang="en-US" sz="2400" noProof="1">
                <a:latin typeface="Arial" panose="020B0604020202020204" pitchFamily="34" charset="0"/>
                <a:ea typeface="黑体" panose="02010609060101010101" pitchFamily="49" charset="-122"/>
              </a:rPr>
              <a:t>为主，客运以铁路和公路为主。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4B78C4-86B3-43AE-886D-BD15078DCB46}"/>
              </a:ext>
            </a:extLst>
          </p:cNvPr>
          <p:cNvSpPr txBox="1"/>
          <p:nvPr/>
        </p:nvSpPr>
        <p:spPr>
          <a:xfrm>
            <a:off x="5473243" y="28030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海运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C9B956-044E-494F-BB7B-E1F56AB26C70}"/>
              </a:ext>
            </a:extLst>
          </p:cNvPr>
          <p:cNvSpPr txBox="1"/>
          <p:nvPr/>
        </p:nvSpPr>
        <p:spPr>
          <a:xfrm>
            <a:off x="3564161" y="31460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航空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1F2DC0-25CE-41EC-B48E-1E2C6E687689}"/>
              </a:ext>
            </a:extLst>
          </p:cNvPr>
          <p:cNvSpPr txBox="1"/>
          <p:nvPr/>
        </p:nvSpPr>
        <p:spPr>
          <a:xfrm>
            <a:off x="3132113" y="355165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海运              公路</a:t>
            </a:r>
          </a:p>
        </p:txBody>
      </p:sp>
    </p:spTree>
    <p:extLst>
      <p:ext uri="{BB962C8B-B14F-4D97-AF65-F5344CB8AC3E}">
        <p14:creationId xmlns:p14="http://schemas.microsoft.com/office/powerpoint/2010/main" val="29598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4" descr="新干线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454" y="1397585"/>
            <a:ext cx="5131836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4374" name="Picture 6" descr="8-10大阪关西机场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4968" y="3378140"/>
            <a:ext cx="5724401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Text Box 7"/>
          <p:cNvSpPr txBox="1">
            <a:spLocks noChangeArrowheads="1"/>
          </p:cNvSpPr>
          <p:nvPr/>
        </p:nvSpPr>
        <p:spPr bwMode="auto">
          <a:xfrm>
            <a:off x="459454" y="4787989"/>
            <a:ext cx="1731564" cy="46166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新干线列车</a:t>
            </a:r>
          </a:p>
        </p:txBody>
      </p:sp>
      <p:sp>
        <p:nvSpPr>
          <p:cNvPr id="314376" name="Text Box 8"/>
          <p:cNvSpPr txBox="1">
            <a:spLocks noChangeArrowheads="1"/>
          </p:cNvSpPr>
          <p:nvPr/>
        </p:nvSpPr>
        <p:spPr bwMode="auto">
          <a:xfrm>
            <a:off x="8669667" y="2871727"/>
            <a:ext cx="2659702" cy="46166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大阪关西国际机场</a:t>
            </a:r>
          </a:p>
        </p:txBody>
      </p:sp>
    </p:spTree>
    <p:extLst>
      <p:ext uri="{BB962C8B-B14F-4D97-AF65-F5344CB8AC3E}">
        <p14:creationId xmlns:p14="http://schemas.microsoft.com/office/powerpoint/2010/main" val="4755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79785" y="107374"/>
            <a:ext cx="66334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四、东西融合的文化</a:t>
            </a:r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endParaRPr lang="zh-CN" altLang="en-US" b="1" dirty="0">
              <a:solidFill>
                <a:srgbClr val="0000FF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654896" y="2928939"/>
            <a:ext cx="615553" cy="8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ea typeface="黑体" pitchFamily="49" charset="-122"/>
              </a:rPr>
              <a:t>和服</a:t>
            </a:r>
          </a:p>
        </p:txBody>
      </p:sp>
      <p:pic>
        <p:nvPicPr>
          <p:cNvPr id="26" name="Picture 10" descr="1004123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620" y="1548029"/>
            <a:ext cx="3257926" cy="37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2" descr="2007082700363079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609" y="1548030"/>
            <a:ext cx="3724008" cy="37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6912161" y="4499260"/>
            <a:ext cx="615553" cy="8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ea typeface="黑体" pitchFamily="49" charset="-122"/>
              </a:rPr>
              <a:t>相扑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54620" y="4499939"/>
            <a:ext cx="615553" cy="8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ea typeface="黑体" pitchFamily="49" charset="-122"/>
              </a:rPr>
              <a:t>茶道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17" y="1515869"/>
            <a:ext cx="3498516" cy="379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10551580" y="4536056"/>
            <a:ext cx="615553" cy="8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ea typeface="黑体" pitchFamily="49" charset="-122"/>
              </a:rPr>
              <a:t>日文</a:t>
            </a:r>
          </a:p>
        </p:txBody>
      </p:sp>
    </p:spTree>
    <p:extLst>
      <p:ext uri="{BB962C8B-B14F-4D97-AF65-F5344CB8AC3E}">
        <p14:creationId xmlns:p14="http://schemas.microsoft.com/office/powerpoint/2010/main" val="42294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 descr="http://www.cdxwdz.com/UploadFile/201306/2013063000021788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1755" y="843219"/>
            <a:ext cx="3861815" cy="24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timgsa.baidu.com/timg?image&amp;quality=80&amp;size=b9999_10000&amp;sec=1584797000430&amp;di=1446f636df8b8512244023853f63bbe4&amp;imgtype=0&amp;src=http%3A%2F%2Fcn.aacdn.jp%2Fglobal-aaj-front%2Farticle%2F2017%2F05%2F592641595c018_59263fc555302_15019402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95" y="3440449"/>
            <a:ext cx="3861815" cy="25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imgsa.baidu.com/timg?image&amp;quality=80&amp;size=b9999_10000&amp;sec=1584797057976&amp;di=6601a5423e1590ec102621a28734f50e&amp;imgtype=0&amp;src=http%3A%2F%2Fimgsrc.baidu.com%2Fbaike%2Fpic%2Fitem%2Fb840549011da7ac4a877a4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56" y="425203"/>
            <a:ext cx="2085727" cy="292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timgsa.baidu.com/timg?image&amp;quality=80&amp;size=b9999_10000&amp;sec=1584797092270&amp;di=79ffd361e4f85821b437afa19cd6efd2&amp;imgtype=0&amp;src=http%3A%2F%2F1802.img.pp.sohu.com.cn%2Fimages%2Fblog%2F2009%2F11%2F12%2F5%2F25%2F12594a2edf7g2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26" y="3429000"/>
            <a:ext cx="3888432" cy="25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81226" y="14252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和服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40825" y="16694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西服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724" y="45882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合掌屋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40824" y="43574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教堂</a:t>
            </a:r>
          </a:p>
        </p:txBody>
      </p:sp>
    </p:spTree>
    <p:extLst>
      <p:ext uri="{BB962C8B-B14F-4D97-AF65-F5344CB8AC3E}">
        <p14:creationId xmlns:p14="http://schemas.microsoft.com/office/powerpoint/2010/main" val="2451461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28" y="1628800"/>
            <a:ext cx="1069276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自学检测二：读教材</a:t>
            </a:r>
            <a:r>
              <a:rPr lang="en-US" altLang="zh-CN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P75</a:t>
            </a:r>
            <a:r>
              <a:rPr lang="zh-CN" altLang="en-US" sz="2400" noProof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内容，完成下列问题。</a:t>
            </a:r>
            <a:endParaRPr lang="en-US" altLang="zh-CN" sz="2400" noProof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en-US" altLang="zh-CN" sz="2400" noProof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日本人口超过__亿，多为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族，通用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语，多信_______和______。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日本的主要城市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首都(政治、经济、文化中心)：</a:t>
            </a:r>
            <a:r>
              <a:rPr lang="en-US" altLang="zh-CN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u="sng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新兴的科学城：</a:t>
            </a:r>
            <a:r>
              <a:rPr lang="en-US" altLang="zh-CN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著名古都和旅游城市：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较大城市和主要港口: 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、横滨、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、神户等。</a:t>
            </a:r>
          </a:p>
          <a:p>
            <a:pPr eaLnBrk="1" hangingPunct="1"/>
            <a:endParaRPr lang="en-US" altLang="zh-CN" sz="2400" dirty="0">
              <a:solidFill>
                <a:srgbClr val="3E003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658" name="AutoShape 10" descr="u=1143174660,2243708748&amp;fm=23&amp;gp=0"/>
          <p:cNvSpPr>
            <a:spLocks noChangeAspect="1" noChangeArrowheads="1"/>
          </p:cNvSpPr>
          <p:nvPr/>
        </p:nvSpPr>
        <p:spPr bwMode="auto">
          <a:xfrm>
            <a:off x="5742411" y="3276600"/>
            <a:ext cx="39602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AutoShape 12" descr="u=1143174660,2243708748&amp;fm=23&amp;gp=0"/>
          <p:cNvSpPr>
            <a:spLocks noChangeAspect="1" noChangeArrowheads="1"/>
          </p:cNvSpPr>
          <p:nvPr/>
        </p:nvSpPr>
        <p:spPr bwMode="auto">
          <a:xfrm>
            <a:off x="5742411" y="3276600"/>
            <a:ext cx="39602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2" name="AutoShape 14" descr="u=1143174660,2243708748&amp;fm=23&amp;gp=0"/>
          <p:cNvSpPr>
            <a:spLocks noChangeAspect="1" noChangeArrowheads="1"/>
          </p:cNvSpPr>
          <p:nvPr/>
        </p:nvSpPr>
        <p:spPr bwMode="auto">
          <a:xfrm>
            <a:off x="5742411" y="3276600"/>
            <a:ext cx="39602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9825" y="476672"/>
            <a:ext cx="6633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四、人口和主要城市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0FF863-F883-47C0-9815-74D4DA927C91}"/>
              </a:ext>
            </a:extLst>
          </p:cNvPr>
          <p:cNvSpPr txBox="1"/>
          <p:nvPr/>
        </p:nvSpPr>
        <p:spPr>
          <a:xfrm>
            <a:off x="9396809" y="248850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佛教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683952-2612-4018-A7EA-ACE8B1F04AEA}"/>
              </a:ext>
            </a:extLst>
          </p:cNvPr>
          <p:cNvSpPr txBox="1"/>
          <p:nvPr/>
        </p:nvSpPr>
        <p:spPr>
          <a:xfrm>
            <a:off x="4212233" y="24928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57E32E-5D68-4CC2-8461-4678093A060D}"/>
              </a:ext>
            </a:extLst>
          </p:cNvPr>
          <p:cNvSpPr txBox="1"/>
          <p:nvPr/>
        </p:nvSpPr>
        <p:spPr>
          <a:xfrm>
            <a:off x="6216216" y="249289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23E25B-FD82-48D8-BF4B-073C092E2BCD}"/>
              </a:ext>
            </a:extLst>
          </p:cNvPr>
          <p:cNvSpPr txBox="1"/>
          <p:nvPr/>
        </p:nvSpPr>
        <p:spPr>
          <a:xfrm>
            <a:off x="7991934" y="2492896"/>
            <a:ext cx="103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神道教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E02F07-FC68-471A-9394-8EBA663F65BC}"/>
              </a:ext>
            </a:extLst>
          </p:cNvPr>
          <p:cNvSpPr txBox="1"/>
          <p:nvPr/>
        </p:nvSpPr>
        <p:spPr>
          <a:xfrm>
            <a:off x="2664265" y="249405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CB2235-FD93-4A5B-98B0-5D542C71ECC2}"/>
              </a:ext>
            </a:extLst>
          </p:cNvPr>
          <p:cNvSpPr txBox="1"/>
          <p:nvPr/>
        </p:nvSpPr>
        <p:spPr>
          <a:xfrm>
            <a:off x="8220199" y="2907269"/>
            <a:ext cx="67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东京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8A45EA-4FBA-4978-9F34-D6692FF7F57F}"/>
              </a:ext>
            </a:extLst>
          </p:cNvPr>
          <p:cNvSpPr txBox="1"/>
          <p:nvPr/>
        </p:nvSpPr>
        <p:spPr>
          <a:xfrm>
            <a:off x="2988097" y="328209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筑波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E49487-89C3-4299-BD40-9EE6A5905F7F}"/>
              </a:ext>
            </a:extLst>
          </p:cNvPr>
          <p:cNvSpPr txBox="1"/>
          <p:nvPr/>
        </p:nvSpPr>
        <p:spPr>
          <a:xfrm>
            <a:off x="4068217" y="3651431"/>
            <a:ext cx="201622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京都             奈良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7C6282-2579-4F23-B06A-BD04E0044FC6}"/>
              </a:ext>
            </a:extLst>
          </p:cNvPr>
          <p:cNvSpPr txBox="1"/>
          <p:nvPr/>
        </p:nvSpPr>
        <p:spPr>
          <a:xfrm>
            <a:off x="4068217" y="4118901"/>
            <a:ext cx="64807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FF2C0-4AC0-4E16-B304-58023C033D8A}"/>
              </a:ext>
            </a:extLst>
          </p:cNvPr>
          <p:cNvSpPr txBox="1"/>
          <p:nvPr/>
        </p:nvSpPr>
        <p:spPr>
          <a:xfrm>
            <a:off x="6012417" y="4139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名古屋</a:t>
            </a:r>
          </a:p>
        </p:txBody>
      </p:sp>
    </p:spTree>
    <p:extLst>
      <p:ext uri="{BB962C8B-B14F-4D97-AF65-F5344CB8AC3E}">
        <p14:creationId xmlns:p14="http://schemas.microsoft.com/office/powerpoint/2010/main" val="12637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09216165250"/>
          <p:cNvPicPr>
            <a:picLocks noChangeAspect="1"/>
          </p:cNvPicPr>
          <p:nvPr/>
        </p:nvPicPr>
        <p:blipFill>
          <a:blip r:embed="rId2"/>
          <a:srcRect t="9700"/>
          <a:stretch>
            <a:fillRect/>
          </a:stretch>
        </p:blipFill>
        <p:spPr>
          <a:xfrm>
            <a:off x="2729781" y="1124743"/>
            <a:ext cx="6858000" cy="4645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3"/>
          <p:cNvSpPr txBox="1"/>
          <p:nvPr/>
        </p:nvSpPr>
        <p:spPr>
          <a:xfrm>
            <a:off x="1337544" y="1996057"/>
            <a:ext cx="1165225" cy="50673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7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东京</a:t>
            </a:r>
          </a:p>
        </p:txBody>
      </p:sp>
      <p:sp>
        <p:nvSpPr>
          <p:cNvPr id="6" name="Text Box 4"/>
          <p:cNvSpPr txBox="1"/>
          <p:nvPr/>
        </p:nvSpPr>
        <p:spPr>
          <a:xfrm>
            <a:off x="1224831" y="2672332"/>
            <a:ext cx="1390650" cy="225552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50" noProof="1">
                <a:solidFill>
                  <a:srgbClr val="0000F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第一大城市，政治、经济、文化和交通中心。</a:t>
            </a:r>
            <a:endParaRPr lang="zh-CN" altLang="en-US" sz="2250" noProof="1">
              <a:solidFill>
                <a:srgbClr val="0000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27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6057900" y="5541963"/>
            <a:ext cx="16002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fld id="{9A0DB2DC-4C9A-4742-B13C-FB6460FD3503}" type="slidenum">
              <a:rPr lang="en-US" altLang="x-none" sz="1050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lang="en-US" altLang="x-none" sz="1050" noProof="1">
              <a:latin typeface="Arial" panose="020B0604020202020204" pitchFamily="34" charset="0"/>
            </a:endParaRPr>
          </a:p>
        </p:txBody>
      </p:sp>
      <p:pic>
        <p:nvPicPr>
          <p:cNvPr id="5" name="Picture 2" descr="2008430113131816_2"/>
          <p:cNvPicPr>
            <a:picLocks noChangeAspect="1"/>
          </p:cNvPicPr>
          <p:nvPr/>
        </p:nvPicPr>
        <p:blipFill>
          <a:blip r:embed="rId2"/>
          <a:srcRect t="4926" b="5162"/>
          <a:stretch>
            <a:fillRect/>
          </a:stretch>
        </p:blipFill>
        <p:spPr>
          <a:xfrm>
            <a:off x="1200149" y="1092628"/>
            <a:ext cx="4452243" cy="3001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3"/>
          <p:cNvSpPr txBox="1"/>
          <p:nvPr/>
        </p:nvSpPr>
        <p:spPr>
          <a:xfrm>
            <a:off x="1143000" y="1276350"/>
            <a:ext cx="1428750" cy="50673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7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京都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6057900" y="1506537"/>
            <a:ext cx="3200400" cy="55308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著名古都和旅游城市</a:t>
            </a:r>
            <a:endParaRPr lang="en-US" altLang="zh-CN" sz="2400" dirty="0">
              <a:solidFill>
                <a:srgbClr val="0000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Picture 2" descr="zo-199924"/>
          <p:cNvPicPr>
            <a:picLocks noChangeAspect="1"/>
          </p:cNvPicPr>
          <p:nvPr/>
        </p:nvPicPr>
        <p:blipFill>
          <a:blip r:embed="rId3"/>
          <a:srcRect t="4982"/>
          <a:stretch>
            <a:fillRect/>
          </a:stretch>
        </p:blipFill>
        <p:spPr>
          <a:xfrm>
            <a:off x="5203825" y="3287349"/>
            <a:ext cx="4514850" cy="304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3"/>
          <p:cNvSpPr txBox="1"/>
          <p:nvPr/>
        </p:nvSpPr>
        <p:spPr>
          <a:xfrm>
            <a:off x="8639175" y="3303451"/>
            <a:ext cx="1079500" cy="50673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7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奈良</a:t>
            </a:r>
          </a:p>
        </p:txBody>
      </p:sp>
    </p:spTree>
    <p:extLst>
      <p:ext uri="{BB962C8B-B14F-4D97-AF65-F5344CB8AC3E}">
        <p14:creationId xmlns:p14="http://schemas.microsoft.com/office/powerpoint/2010/main" val="19630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s4285-16653"/>
          <p:cNvPicPr>
            <a:picLocks noChangeAspect="1"/>
          </p:cNvPicPr>
          <p:nvPr/>
        </p:nvPicPr>
        <p:blipFill>
          <a:blip r:embed="rId2"/>
          <a:srcRect b="14862"/>
          <a:stretch>
            <a:fillRect/>
          </a:stretch>
        </p:blipFill>
        <p:spPr>
          <a:xfrm>
            <a:off x="5784343" y="189816"/>
            <a:ext cx="4197005" cy="287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日期占位符 1"/>
          <p:cNvSpPr txBox="1">
            <a:spLocks noGrp="1"/>
          </p:cNvSpPr>
          <p:nvPr/>
        </p:nvSpPr>
        <p:spPr>
          <a:xfrm>
            <a:off x="2286453" y="5289867"/>
            <a:ext cx="1413749" cy="17125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sz="1050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2020/4/26</a:t>
            </a:fld>
            <a:endParaRPr lang="zh-CN" altLang="en-US" sz="1050" noProof="1">
              <a:latin typeface="Arial" panose="020B0604020202020204" pitchFamily="34" charset="0"/>
            </a:endParaRPr>
          </a:p>
        </p:txBody>
      </p:sp>
      <p:pic>
        <p:nvPicPr>
          <p:cNvPr id="6" name="Picture 2" descr="2011913154240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0" y="3359467"/>
            <a:ext cx="4409078" cy="3001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3"/>
          <p:cNvSpPr txBox="1"/>
          <p:nvPr/>
        </p:nvSpPr>
        <p:spPr>
          <a:xfrm>
            <a:off x="4148093" y="3359467"/>
            <a:ext cx="990185" cy="4616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神户</a:t>
            </a:r>
          </a:p>
        </p:txBody>
      </p:sp>
      <p:pic>
        <p:nvPicPr>
          <p:cNvPr id="8" name="Picture 2" descr="mcyuNE3wjGUI2iDY"/>
          <p:cNvPicPr>
            <a:picLocks noChangeAspect="1"/>
          </p:cNvPicPr>
          <p:nvPr/>
        </p:nvPicPr>
        <p:blipFill>
          <a:blip r:embed="rId4"/>
          <a:srcRect b="9097"/>
          <a:stretch>
            <a:fillRect/>
          </a:stretch>
        </p:blipFill>
        <p:spPr>
          <a:xfrm>
            <a:off x="729199" y="188639"/>
            <a:ext cx="4409079" cy="28762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3"/>
          <p:cNvSpPr txBox="1"/>
          <p:nvPr/>
        </p:nvSpPr>
        <p:spPr>
          <a:xfrm>
            <a:off x="4281566" y="176339"/>
            <a:ext cx="828520" cy="4616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横滨</a:t>
            </a:r>
          </a:p>
        </p:txBody>
      </p:sp>
      <p:sp>
        <p:nvSpPr>
          <p:cNvPr id="10" name="Text Box 3"/>
          <p:cNvSpPr txBox="1"/>
          <p:nvPr/>
        </p:nvSpPr>
        <p:spPr>
          <a:xfrm>
            <a:off x="9162057" y="189816"/>
            <a:ext cx="819291" cy="4616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大阪</a:t>
            </a:r>
          </a:p>
        </p:txBody>
      </p:sp>
      <p:pic>
        <p:nvPicPr>
          <p:cNvPr id="11" name="Picture 2" descr="01300000174719121561537996701"/>
          <p:cNvPicPr>
            <a:picLocks noChangeAspect="1"/>
          </p:cNvPicPr>
          <p:nvPr/>
        </p:nvPicPr>
        <p:blipFill>
          <a:blip r:embed="rId5"/>
          <a:srcRect t="8405"/>
          <a:stretch>
            <a:fillRect/>
          </a:stretch>
        </p:blipFill>
        <p:spPr>
          <a:xfrm>
            <a:off x="5831428" y="3414678"/>
            <a:ext cx="4197006" cy="29296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3"/>
          <p:cNvSpPr txBox="1"/>
          <p:nvPr/>
        </p:nvSpPr>
        <p:spPr>
          <a:xfrm>
            <a:off x="8863512" y="3424295"/>
            <a:ext cx="1152665" cy="4616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charset="-122"/>
              </a:rPr>
              <a:t>名古屋</a:t>
            </a:r>
          </a:p>
        </p:txBody>
      </p:sp>
      <p:sp>
        <p:nvSpPr>
          <p:cNvPr id="13" name="Text Box 4"/>
          <p:cNvSpPr txBox="1"/>
          <p:nvPr/>
        </p:nvSpPr>
        <p:spPr>
          <a:xfrm>
            <a:off x="4640642" y="2881267"/>
            <a:ext cx="1731832" cy="611706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700" dirty="0">
                <a:solidFill>
                  <a:srgbClr val="0000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重要港口</a:t>
            </a:r>
          </a:p>
        </p:txBody>
      </p:sp>
    </p:spTree>
    <p:extLst>
      <p:ext uri="{BB962C8B-B14F-4D97-AF65-F5344CB8AC3E}">
        <p14:creationId xmlns:p14="http://schemas.microsoft.com/office/powerpoint/2010/main" val="23433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 bldLvl="0" animBg="1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Box 1"/>
          <p:cNvSpPr txBox="1">
            <a:spLocks noChangeArrowheads="1"/>
          </p:cNvSpPr>
          <p:nvPr/>
        </p:nvSpPr>
        <p:spPr bwMode="auto">
          <a:xfrm>
            <a:off x="889002" y="115888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>
                <a:latin typeface="Times New Roman" pitchFamily="18" charset="0"/>
              </a:rPr>
              <a:t>小结</a:t>
            </a:r>
          </a:p>
        </p:txBody>
      </p:sp>
      <p:pic>
        <p:nvPicPr>
          <p:cNvPr id="69634" name="Picture 6" descr="日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01" y="1340768"/>
            <a:ext cx="1134550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225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0140100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531" y="152401"/>
            <a:ext cx="405929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23257" y="582248"/>
            <a:ext cx="6633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一、位置和范围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5796409" y="2187018"/>
            <a:ext cx="455432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）半球位置：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）海陆位置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）纬度位置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940425" y="2590800"/>
            <a:ext cx="45543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东半球和北半球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652652" y="3775745"/>
            <a:ext cx="522936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1800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      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亚洲的东部，太平洋的西北部，与俄罗斯、中国、朝鲜、韩国隔日本海相望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5951061" y="5429558"/>
            <a:ext cx="48985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1800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大部分位于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25°N — 45°N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之间，属于北温带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39" y="1468893"/>
            <a:ext cx="42100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2348000" y="6158955"/>
            <a:ext cx="2761029" cy="101600"/>
          </a:xfrm>
          <a:custGeom>
            <a:avLst/>
            <a:gdLst>
              <a:gd name="connsiteX0" fmla="*/ 0 w 1277257"/>
              <a:gd name="connsiteY0" fmla="*/ 0 h 101600"/>
              <a:gd name="connsiteX1" fmla="*/ 638628 w 1277257"/>
              <a:gd name="connsiteY1" fmla="*/ 72571 h 101600"/>
              <a:gd name="connsiteX2" fmla="*/ 1277257 w 1277257"/>
              <a:gd name="connsiteY2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01600">
                <a:moveTo>
                  <a:pt x="0" y="0"/>
                </a:moveTo>
                <a:cubicBezTo>
                  <a:pt x="212876" y="27819"/>
                  <a:pt x="425752" y="55638"/>
                  <a:pt x="638628" y="72571"/>
                </a:cubicBezTo>
                <a:cubicBezTo>
                  <a:pt x="851504" y="89504"/>
                  <a:pt x="1064380" y="95552"/>
                  <a:pt x="1277257" y="101600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712686" y="2191657"/>
            <a:ext cx="3396343" cy="116216"/>
          </a:xfrm>
          <a:custGeom>
            <a:avLst/>
            <a:gdLst>
              <a:gd name="connsiteX0" fmla="*/ 0 w 3396343"/>
              <a:gd name="connsiteY0" fmla="*/ 43543 h 116216"/>
              <a:gd name="connsiteX1" fmla="*/ 1030514 w 3396343"/>
              <a:gd name="connsiteY1" fmla="*/ 116114 h 116216"/>
              <a:gd name="connsiteX2" fmla="*/ 2467428 w 3396343"/>
              <a:gd name="connsiteY2" fmla="*/ 58057 h 116216"/>
              <a:gd name="connsiteX3" fmla="*/ 3396343 w 3396343"/>
              <a:gd name="connsiteY3" fmla="*/ 0 h 1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116216">
                <a:moveTo>
                  <a:pt x="0" y="43543"/>
                </a:moveTo>
                <a:cubicBezTo>
                  <a:pt x="309638" y="78619"/>
                  <a:pt x="619276" y="113695"/>
                  <a:pt x="1030514" y="116114"/>
                </a:cubicBezTo>
                <a:cubicBezTo>
                  <a:pt x="1441752" y="118533"/>
                  <a:pt x="2073123" y="77409"/>
                  <a:pt x="2467428" y="58057"/>
                </a:cubicBezTo>
                <a:cubicBezTo>
                  <a:pt x="2861733" y="38705"/>
                  <a:pt x="3129038" y="19352"/>
                  <a:pt x="3396343" y="0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40114" y="35513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i="1" dirty="0">
                <a:solidFill>
                  <a:srgbClr val="FF0000"/>
                </a:solidFill>
              </a:rPr>
              <a:t>日本海</a:t>
            </a:r>
          </a:p>
        </p:txBody>
      </p:sp>
      <p:sp>
        <p:nvSpPr>
          <p:cNvPr id="7" name="TextBox 6"/>
          <p:cNvSpPr txBox="1"/>
          <p:nvPr/>
        </p:nvSpPr>
        <p:spPr>
          <a:xfrm rot="1157090">
            <a:off x="3863226" y="3276600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i="1" dirty="0">
                <a:solidFill>
                  <a:srgbClr val="FF0000"/>
                </a:solidFill>
              </a:rPr>
              <a:t>太平洋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9492343" y="246743"/>
            <a:ext cx="88527" cy="1756228"/>
          </a:xfrm>
          <a:custGeom>
            <a:avLst/>
            <a:gdLst>
              <a:gd name="connsiteX0" fmla="*/ 14514 w 88527"/>
              <a:gd name="connsiteY0" fmla="*/ 0 h 1756228"/>
              <a:gd name="connsiteX1" fmla="*/ 87086 w 88527"/>
              <a:gd name="connsiteY1" fmla="*/ 667657 h 1756228"/>
              <a:gd name="connsiteX2" fmla="*/ 58057 w 88527"/>
              <a:gd name="connsiteY2" fmla="*/ 1436914 h 1756228"/>
              <a:gd name="connsiteX3" fmla="*/ 0 w 88527"/>
              <a:gd name="connsiteY3" fmla="*/ 1756228 h 175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27" h="1756228">
                <a:moveTo>
                  <a:pt x="14514" y="0"/>
                </a:moveTo>
                <a:cubicBezTo>
                  <a:pt x="47171" y="214086"/>
                  <a:pt x="79829" y="428172"/>
                  <a:pt x="87086" y="667657"/>
                </a:cubicBezTo>
                <a:cubicBezTo>
                  <a:pt x="94343" y="907142"/>
                  <a:pt x="72571" y="1255486"/>
                  <a:pt x="58057" y="1436914"/>
                </a:cubicBezTo>
                <a:cubicBezTo>
                  <a:pt x="43543" y="1618343"/>
                  <a:pt x="21771" y="1687285"/>
                  <a:pt x="0" y="1756228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07659" y="24674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160°E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524601" y="1105468"/>
            <a:ext cx="3744416" cy="1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5251" y="94019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42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38" grpId="0"/>
      <p:bldP spid="44040" grpId="0"/>
      <p:bldP spid="44044" grpId="0"/>
      <p:bldP spid="9" grpId="0" animBg="1"/>
      <p:bldP spid="10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03921" y="764704"/>
            <a:ext cx="8856984" cy="50405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达标检测答案</a:t>
            </a:r>
            <a:endParaRPr lang="en-US" altLang="zh-CN" sz="4000" dirty="0"/>
          </a:p>
          <a:p>
            <a:pPr algn="ctr"/>
            <a:endParaRPr lang="en-US" altLang="zh-CN" sz="3200" dirty="0"/>
          </a:p>
          <a:p>
            <a:r>
              <a:rPr lang="en-US" altLang="zh-CN" sz="3200" dirty="0"/>
              <a:t>1-5BDBAC 6-10CCACB 11-13DBA</a:t>
            </a:r>
          </a:p>
          <a:p>
            <a:r>
              <a:rPr lang="en-US" altLang="zh-CN" sz="3200" dirty="0"/>
              <a:t>14.</a:t>
            </a:r>
            <a:r>
              <a:rPr lang="zh-CN" altLang="en-US" sz="3200" dirty="0"/>
              <a:t>（</a:t>
            </a:r>
            <a:r>
              <a:rPr lang="en-US" altLang="zh-CN" sz="3200" dirty="0"/>
              <a:t>1</a:t>
            </a:r>
            <a:r>
              <a:rPr lang="zh-CN" altLang="en-US" sz="3200" dirty="0"/>
              <a:t>）四国；九州；东京；大阪；太平洋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）太平洋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3</a:t>
            </a:r>
            <a:r>
              <a:rPr lang="zh-CN" altLang="en-US" sz="3200" dirty="0"/>
              <a:t>）曲折漫长；多优良港湾；矿产；小</a:t>
            </a:r>
          </a:p>
        </p:txBody>
      </p:sp>
    </p:spTree>
    <p:extLst>
      <p:ext uri="{BB962C8B-B14F-4D97-AF65-F5344CB8AC3E}">
        <p14:creationId xmlns:p14="http://schemas.microsoft.com/office/powerpoint/2010/main" val="295473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21"/>
          <p:cNvSpPr txBox="1">
            <a:spLocks noChangeArrowheads="1"/>
          </p:cNvSpPr>
          <p:nvPr/>
        </p:nvSpPr>
        <p:spPr bwMode="auto">
          <a:xfrm>
            <a:off x="396028" y="381001"/>
            <a:ext cx="53463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）领土构成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7064" y="388204"/>
            <a:ext cx="801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由四个大岛及附近一些小岛组成，海岸线长约</a:t>
            </a:r>
            <a:r>
              <a:rPr lang="en-US" altLang="zh-CN" sz="24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万千米。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5125" y="4523525"/>
            <a:ext cx="5877653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i="1" dirty="0"/>
              <a:t>思考</a:t>
            </a:r>
            <a:r>
              <a:rPr lang="en-US" altLang="zh-CN" sz="2400" i="1" dirty="0"/>
              <a:t>:</a:t>
            </a:r>
          </a:p>
          <a:p>
            <a:r>
              <a:rPr lang="zh-CN" altLang="en-US" sz="2400" dirty="0"/>
              <a:t>日本作为一个岛国，具有哪些优势呢？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海岸线漫长曲折，沿岸多天然良港，海运交通便利。</a:t>
            </a: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39" y="1468893"/>
            <a:ext cx="42100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292353" y="1772816"/>
            <a:ext cx="5940425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楷体" pitchFamily="49" charset="-122"/>
                <a:ea typeface="楷体_GB2312" pitchFamily="1" charset="-122"/>
              </a:rPr>
              <a:t>①找出日本领土主要有哪四个大岛组成？其中哪一岛的面积最大？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楷体" pitchFamily="49" charset="-122"/>
                <a:ea typeface="楷体_GB2312" pitchFamily="1" charset="-122"/>
              </a:rPr>
              <a:t>②</a:t>
            </a:r>
            <a:r>
              <a:rPr lang="zh-CN" altLang="en-US" sz="2400" dirty="0">
                <a:latin typeface="Arial" pitchFamily="34" charset="0"/>
                <a:ea typeface="楷体_GB2312" pitchFamily="1" charset="-122"/>
              </a:rPr>
              <a:t>找出太平洋、日本海、东京湾、濑户内海、津轻海峡、朝鲜海峡。</a:t>
            </a:r>
          </a:p>
        </p:txBody>
      </p:sp>
      <p:sp>
        <p:nvSpPr>
          <p:cNvPr id="2" name="线形标注 1 1"/>
          <p:cNvSpPr/>
          <p:nvPr/>
        </p:nvSpPr>
        <p:spPr>
          <a:xfrm>
            <a:off x="4313871" y="1609492"/>
            <a:ext cx="1201788" cy="326648"/>
          </a:xfrm>
          <a:prstGeom prst="borderCallout1">
            <a:avLst>
              <a:gd name="adj1" fmla="val 18750"/>
              <a:gd name="adj2" fmla="val -8333"/>
              <a:gd name="adj3" fmla="val 33467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北海道岛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4090565" y="3068960"/>
            <a:ext cx="1201788" cy="326648"/>
          </a:xfrm>
          <a:prstGeom prst="borderCallout1">
            <a:avLst>
              <a:gd name="adj1" fmla="val 18750"/>
              <a:gd name="adj2" fmla="val -8333"/>
              <a:gd name="adj3" fmla="val 392434"/>
              <a:gd name="adj4" fmla="val -63695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本州岛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3020964" y="5166373"/>
            <a:ext cx="1201788" cy="326648"/>
          </a:xfrm>
          <a:prstGeom prst="borderCallout1">
            <a:avLst>
              <a:gd name="adj1" fmla="val 18750"/>
              <a:gd name="adj2" fmla="val -8333"/>
              <a:gd name="adj3" fmla="val 19188"/>
              <a:gd name="adj4" fmla="val -84227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四国岛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2124001" y="5805264"/>
            <a:ext cx="1201788" cy="326648"/>
          </a:xfrm>
          <a:prstGeom prst="borderCallout1">
            <a:avLst>
              <a:gd name="adj1" fmla="val 18750"/>
              <a:gd name="adj2" fmla="val -8333"/>
              <a:gd name="adj3" fmla="val -96340"/>
              <a:gd name="adj4" fmla="val -55241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九州岛</a:t>
            </a:r>
          </a:p>
        </p:txBody>
      </p:sp>
    </p:spTree>
    <p:extLst>
      <p:ext uri="{BB962C8B-B14F-4D97-AF65-F5344CB8AC3E}">
        <p14:creationId xmlns:p14="http://schemas.microsoft.com/office/powerpoint/2010/main" val="33450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5966" y="458233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人口：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1.25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亿人（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2019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年）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面积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37.8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万平方千米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 descr="https://timgsa.baidu.com/timg?image&amp;quality=80&amp;size=b9999_10000&amp;sec=1584778367946&amp;di=4facd73c39ed2c947f4012bdb6d65ef8&amp;imgtype=0&amp;src=http%3A%2F%2Fphotocdn.sohu.com%2F20140829%2Fmp278477_1409288643487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6" y="1651983"/>
            <a:ext cx="538445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44288" y="619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填海造陆</a:t>
            </a:r>
          </a:p>
        </p:txBody>
      </p:sp>
      <p:pic>
        <p:nvPicPr>
          <p:cNvPr id="3076" name="Picture 4" descr="https://timgsa.baidu.com/timg?image&amp;quality=80&amp;size=b9999_10000&amp;sec=1584778599679&amp;di=ed82c149a1defe83ec30c18c00b01fe2&amp;imgtype=0&amp;src=http%3A%2F%2Fn.sinaimg.cn%2Fsinacn20%2F116%2Fw1165h551%2F20181112%2Fadfc-hnstwwr21997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3" y="1651983"/>
            <a:ext cx="5174957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8337" y="619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地狭人稠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1345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日本大阪关西国际机场</a:t>
            </a:r>
          </a:p>
        </p:txBody>
      </p:sp>
    </p:spTree>
    <p:extLst>
      <p:ext uri="{BB962C8B-B14F-4D97-AF65-F5344CB8AC3E}">
        <p14:creationId xmlns:p14="http://schemas.microsoft.com/office/powerpoint/2010/main" val="28605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 descr="图8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2"/>
          <a:stretch>
            <a:fillRect/>
          </a:stretch>
        </p:blipFill>
        <p:spPr bwMode="auto">
          <a:xfrm>
            <a:off x="5098866" y="836614"/>
            <a:ext cx="617763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1776" y="582248"/>
            <a:ext cx="6633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二、自然环境特征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811976" y="-41000"/>
            <a:ext cx="4769090" cy="12464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楷体" pitchFamily="49" charset="-122"/>
                <a:ea typeface="楷体_GB2312" pitchFamily="1" charset="-122"/>
              </a:rPr>
              <a:t>    观察日本地形图中的颜色，对照高度表看一看日本境内的海拔高度特征。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楷体" pitchFamily="49" charset="-122"/>
                <a:ea typeface="楷体_GB2312" pitchFamily="1" charset="-122"/>
              </a:rPr>
              <a:t>    在右图中找出富士山、关东平原</a:t>
            </a:r>
            <a:r>
              <a:rPr lang="zh-CN" altLang="en-US" sz="2000" dirty="0">
                <a:latin typeface="Arial" pitchFamily="34" charset="0"/>
                <a:ea typeface="楷体_GB2312" pitchFamily="1" charset="-122"/>
              </a:rPr>
              <a:t>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755849" y="1428675"/>
            <a:ext cx="1656184" cy="5655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地形特征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849" y="2604322"/>
            <a:ext cx="3858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多山地、丘陵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平原狭小，多分布在沿海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最大平原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关东平原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最高山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富士山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多火山地震  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</a:t>
            </a: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3492153" y="4005464"/>
            <a:ext cx="4896544" cy="539859"/>
          </a:xfrm>
          <a:prstGeom prst="line">
            <a:avLst/>
          </a:prstGeom>
          <a:noFill/>
          <a:ln w="50800">
            <a:solidFill>
              <a:srgbClr val="FF660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>
            <a:off x="4212233" y="3573818"/>
            <a:ext cx="4392488" cy="863294"/>
          </a:xfrm>
          <a:prstGeom prst="line">
            <a:avLst/>
          </a:prstGeom>
          <a:noFill/>
          <a:ln w="50800">
            <a:solidFill>
              <a:srgbClr val="FF660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3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富士山与高速列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064" y="1989138"/>
            <a:ext cx="4041249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549776" y="4702633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itchFamily="18" charset="0"/>
              </a:rPr>
              <a:t>著名的活火山</a:t>
            </a:r>
            <a:r>
              <a:rPr kumimoji="1" lang="en-US" altLang="zh-CN" dirty="0">
                <a:latin typeface="Times New Roman" pitchFamily="18" charset="0"/>
              </a:rPr>
              <a:t>——</a:t>
            </a:r>
            <a:r>
              <a:rPr kumimoji="1" lang="zh-CN" altLang="en-US" dirty="0">
                <a:latin typeface="Times New Roman" pitchFamily="18" charset="0"/>
              </a:rPr>
              <a:t>富士山</a:t>
            </a:r>
          </a:p>
        </p:txBody>
      </p:sp>
      <p:pic>
        <p:nvPicPr>
          <p:cNvPr id="4100" name="Picture 4" descr="https://timgsa.baidu.com/timg?image&amp;quality=80&amp;size=b9999_10000&amp;sec=1584778679922&amp;di=c1af3bcd6d84154d6f2ab68df26c5022&amp;imgtype=0&amp;src=http%3A%2F%2Fb.hiphotos.baidu.com%2Fbaike%2Fpic%2Fitem%2F2fdda3cc7cd98d1058912616233fb80e7bec904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33" y="1902857"/>
            <a:ext cx="4410075" cy="27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975271" y="4724402"/>
            <a:ext cx="2484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itchFamily="18" charset="0"/>
              </a:rPr>
              <a:t>2011</a:t>
            </a:r>
            <a:r>
              <a:rPr kumimoji="1" lang="zh-CN" altLang="en-US" dirty="0">
                <a:latin typeface="Times New Roman" pitchFamily="18" charset="0"/>
              </a:rPr>
              <a:t>年地震引发的海啸</a:t>
            </a:r>
          </a:p>
        </p:txBody>
      </p:sp>
    </p:spTree>
    <p:extLst>
      <p:ext uri="{BB962C8B-B14F-4D97-AF65-F5344CB8AC3E}">
        <p14:creationId xmlns:p14="http://schemas.microsoft.com/office/powerpoint/2010/main" val="312208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9479" y="476672"/>
            <a:ext cx="10945216" cy="1413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日本有“地震国”和 “世界火山博物馆”之称，你能运用板块构造学说分析出原因吗？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日本位于欧亚板块、太平洋板块的交界处，地壳活跃</a:t>
            </a:r>
          </a:p>
        </p:txBody>
      </p:sp>
      <p:pic>
        <p:nvPicPr>
          <p:cNvPr id="11" name="Picture 2" descr="å¾ç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8" y="2001423"/>
            <a:ext cx="6283721" cy="355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r="1617"/>
          <a:stretch/>
        </p:blipFill>
        <p:spPr>
          <a:xfrm>
            <a:off x="689479" y="2327424"/>
            <a:ext cx="3780479" cy="290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图8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2"/>
          <a:stretch>
            <a:fillRect/>
          </a:stretch>
        </p:blipFill>
        <p:spPr bwMode="auto">
          <a:xfrm>
            <a:off x="5098866" y="836614"/>
            <a:ext cx="617763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39826" y="2564904"/>
            <a:ext cx="4104456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日本面积狭小多山</a:t>
            </a:r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河流短小湍急</a:t>
            </a:r>
            <a:endParaRPr lang="en-US" altLang="zh-CN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水能丰富。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5436369" y="0"/>
            <a:ext cx="5614527" cy="78194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chemeClr val="tx2"/>
                </a:solidFill>
                <a:latin typeface="宋体" pitchFamily="2" charset="-122"/>
              </a:rPr>
              <a:t>    日本的河流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短小湍急</a:t>
            </a:r>
            <a:r>
              <a:rPr lang="zh-CN" altLang="en-US" sz="2000" dirty="0">
                <a:solidFill>
                  <a:schemeClr val="tx2"/>
                </a:solidFill>
                <a:latin typeface="宋体" pitchFamily="2" charset="-122"/>
              </a:rPr>
              <a:t>,你能解释其中原因吗?这种自然条件蕴藏着丰富的什么资源?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043881" y="1452253"/>
            <a:ext cx="1656184" cy="5655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河流特征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11776" y="582248"/>
            <a:ext cx="6633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二、自然环境特点</a:t>
            </a:r>
          </a:p>
        </p:txBody>
      </p:sp>
    </p:spTree>
    <p:extLst>
      <p:ext uri="{BB962C8B-B14F-4D97-AF65-F5344CB8AC3E}">
        <p14:creationId xmlns:p14="http://schemas.microsoft.com/office/powerpoint/2010/main" val="25229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 animBg="1"/>
      <p:bldP spid="133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6133901"/>
  <p:tag name="MH_LIBRARY" val="GRAPHIC"/>
  <p:tag name="MH_ORDER" val="Picture 1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1112</Words>
  <Application>Microsoft Office PowerPoint</Application>
  <PresentationFormat>自定义</PresentationFormat>
  <Paragraphs>164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黑体</vt:lpstr>
      <vt:lpstr>华文行楷</vt:lpstr>
      <vt:lpstr>华文细黑</vt:lpstr>
      <vt:lpstr>楷体</vt:lpstr>
      <vt:lpstr>宋体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carol</dc:creator>
  <cp:lastModifiedBy>会玲 郭</cp:lastModifiedBy>
  <cp:revision>121</cp:revision>
  <dcterms:created xsi:type="dcterms:W3CDTF">2020-03-17T15:19:08Z</dcterms:created>
  <dcterms:modified xsi:type="dcterms:W3CDTF">2020-04-26T12:26:55Z</dcterms:modified>
</cp:coreProperties>
</file>